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9" r:id="rId3"/>
    <p:sldId id="260" r:id="rId4"/>
    <p:sldId id="261" r:id="rId5"/>
    <p:sldId id="262" r:id="rId6"/>
    <p:sldId id="263" r:id="rId7"/>
    <p:sldId id="256" r:id="rId8"/>
    <p:sldId id="267" r:id="rId9"/>
    <p:sldId id="266" r:id="rId10"/>
    <p:sldId id="268" r:id="rId11"/>
    <p:sldId id="258" r:id="rId12"/>
    <p:sldId id="264" r:id="rId13"/>
    <p:sldId id="265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3822" autoAdjust="0"/>
  </p:normalViewPr>
  <p:slideViewPr>
    <p:cSldViewPr snapToGrid="0">
      <p:cViewPr varScale="1">
        <p:scale>
          <a:sx n="107" d="100"/>
          <a:sy n="107" d="100"/>
        </p:scale>
        <p:origin x="15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D4CC0-5557-4BD3-B32D-8CA79A4B9B5D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29258-E290-4D94-99EA-D98953764A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8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https://upload.wikimedia.org/wikipedia/commons/4/4f/World_topic_image_Satellite_image.jpg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9258-E290-4D94-99EA-D98953764A4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916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https://th-thumbnailer.cdn-si-edu.com/IrTIw20B8aOYLjXNRRofLVyS1eQ=/fit-in/1072x0/https://tf-cmsv2-smithsonianmag-media.s3.amazonaws.com/filer/a2/f8/a2f8b8f2-e2ec-41e8-bd7d-602d62a8dd01/danger_islands_expedition_image_3.jpg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9258-E290-4D94-99EA-D98953764A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4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https://franceboisforet.fr/2019/01/15/massif-des-landes-de-gascogne-vu-du-ciel/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9258-E290-4D94-99EA-D98953764A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90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https://www.ab.mpg.de/435091/solving-animal-tracking-big-data-problem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9258-E290-4D94-99EA-D98953764A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459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https://ebird.org/hotspots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9258-E290-4D94-99EA-D98953764A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357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https://live.staticflickr.com/8088/28495543223_01cf94f1ed_b.jpg</a:t>
            </a:r>
          </a:p>
          <a:p>
            <a:r>
              <a:rPr lang="fr-FR" dirty="0" smtClean="0"/>
              <a:t>https://commons.wikimedia.org/wiki/File:Jewelled_Lizard_%28Timon_lepidus%29_male_found_under_a_stone_by_Jean_NICOLAS_%2814166347788%29.jpg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29258-E290-4D94-99EA-D98953764A4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7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25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41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29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20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1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833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34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28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26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07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67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D4E36-498F-470D-B4D5-44C5F71DFB3B}" type="datetimeFigureOut">
              <a:rPr lang="fr-FR" smtClean="0"/>
              <a:t>18/03/2023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C38DA-07B7-46A1-B357-1574B0AE63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2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6"/>
          <a:stretch/>
        </p:blipFill>
        <p:spPr>
          <a:xfrm>
            <a:off x="3" y="0"/>
            <a:ext cx="9194275" cy="3048000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273890" y="3540952"/>
            <a:ext cx="8387510" cy="1790700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dirty="0"/>
              <a:t>Analyse</a:t>
            </a:r>
            <a:br>
              <a:rPr lang="fr-FR" sz="3600" dirty="0"/>
            </a:br>
            <a:r>
              <a:rPr lang="fr-FR" sz="3600" dirty="0"/>
              <a:t>statistique </a:t>
            </a:r>
            <a:br>
              <a:rPr lang="fr-FR" sz="3600" dirty="0"/>
            </a:br>
            <a:r>
              <a:rPr lang="fr-FR" sz="3600" dirty="0"/>
              <a:t>de données pour les écologues</a:t>
            </a:r>
            <a:br>
              <a:rPr lang="fr-FR" sz="3600" dirty="0"/>
            </a:br>
            <a:r>
              <a:rPr lang="fr-FR" sz="3600" dirty="0"/>
              <a:t>niveau 3 – module de perfectionnement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6BEDF52F-A1F1-49A7-9D42-807320EF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7765D-F622-4BC4-AC55-80A3CC4A834C}" type="slidenum">
              <a:rPr lang="fr-FR" smtClean="0"/>
              <a:t>1</a:t>
            </a:fld>
            <a:endParaRPr lang="fr-FR"/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273892" y="5755281"/>
            <a:ext cx="6007923" cy="931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Version mars 2023</a:t>
            </a:r>
          </a:p>
          <a:p>
            <a:pPr marL="0" indent="0">
              <a:buNone/>
            </a:pPr>
            <a:r>
              <a:rPr lang="fr-FR" sz="1400" dirty="0"/>
              <a:t>Jean-Yves </a:t>
            </a:r>
            <a:r>
              <a:rPr lang="fr-FR" sz="1400" dirty="0" err="1"/>
              <a:t>Barnagaud</a:t>
            </a:r>
            <a:r>
              <a:rPr lang="fr-FR" sz="1400" dirty="0"/>
              <a:t> – EPHE : </a:t>
            </a:r>
          </a:p>
          <a:p>
            <a:pPr marL="0" indent="0">
              <a:buNone/>
            </a:pPr>
            <a:r>
              <a:rPr lang="fr-FR" sz="1400" dirty="0"/>
              <a:t>jean-yves.barnagaud@ephe.psl.eu</a:t>
            </a:r>
            <a:endParaRPr lang="fr-FR" sz="1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974" y="6077031"/>
            <a:ext cx="3188295" cy="5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364164" y="2260418"/>
            <a:ext cx="6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entury Gothic" panose="020B0502020202020204" pitchFamily="34" charset="0"/>
              </a:rPr>
              <a:t>Les analyses spatiales sont particulièrement sujettes à de nombreux artefacts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900517" y="31781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Century Gothic" panose="020B0502020202020204" pitchFamily="34" charset="0"/>
              </a:rPr>
              <a:t>Processus spatiaux inconnus</a:t>
            </a:r>
          </a:p>
          <a:p>
            <a:r>
              <a:rPr lang="fr-FR" dirty="0" smtClean="0">
                <a:latin typeface="Century Gothic" panose="020B0502020202020204" pitchFamily="34" charset="0"/>
              </a:rPr>
              <a:t>Echantillonnage spatialement structuré</a:t>
            </a:r>
          </a:p>
          <a:p>
            <a:r>
              <a:rPr lang="fr-FR" dirty="0" smtClean="0">
                <a:latin typeface="Century Gothic" panose="020B0502020202020204" pitchFamily="34" charset="0"/>
              </a:rPr>
              <a:t>Contraintes géographiques</a:t>
            </a:r>
            <a:endParaRPr lang="fr-FR" dirty="0">
              <a:latin typeface="Century Gothic" panose="020B0502020202020204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1882588" y="295835"/>
            <a:ext cx="0" cy="196458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1882588" y="295835"/>
            <a:ext cx="4410635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6651811" y="3307976"/>
            <a:ext cx="0" cy="196458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2250141" y="5272559"/>
            <a:ext cx="4410635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47482" y="4225000"/>
            <a:ext cx="542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dirty="0" smtClean="0">
                <a:latin typeface="Century Gothic" panose="020B0502020202020204" pitchFamily="34" charset="0"/>
              </a:rPr>
              <a:t>Comprendre d’où viennent les données</a:t>
            </a:r>
          </a:p>
          <a:p>
            <a:pPr algn="r"/>
            <a:r>
              <a:rPr lang="fr-FR" dirty="0" smtClean="0">
                <a:latin typeface="Century Gothic" panose="020B0502020202020204" pitchFamily="34" charset="0"/>
              </a:rPr>
              <a:t>Envisager les artefacts possibles</a:t>
            </a:r>
          </a:p>
          <a:p>
            <a:pPr algn="r"/>
            <a:r>
              <a:rPr lang="fr-FR" dirty="0" smtClean="0">
                <a:latin typeface="Century Gothic" panose="020B0502020202020204" pitchFamily="34" charset="0"/>
              </a:rPr>
              <a:t>Adopter la solution de modélisation adéquate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4313" y="5569706"/>
            <a:ext cx="542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Century Gothic" panose="020B0502020202020204" pitchFamily="34" charset="0"/>
              </a:rPr>
              <a:t>Oublier les solutions « prêt-à-cliquer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Century Gothic" panose="020B0502020202020204" pitchFamily="34" charset="0"/>
              </a:rPr>
              <a:t>Passer du temps à explorer les données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Century Gothic" panose="020B0502020202020204" pitchFamily="34" charset="0"/>
              </a:rPr>
              <a:t>Analyses de sensibilité / simulations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latin typeface="Century Gothic" panose="020B0502020202020204" pitchFamily="34" charset="0"/>
              </a:rPr>
              <a:t>Regard critique sur le résultat</a:t>
            </a:r>
            <a:endParaRPr lang="fr-FR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83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33718" y="1246095"/>
            <a:ext cx="7763436" cy="3785652"/>
          </a:xfrm>
          <a:prstGeom prst="rect">
            <a:avLst/>
          </a:prstGeom>
          <a:solidFill>
            <a:srgbClr val="D6DCE5">
              <a:alpha val="60000"/>
            </a:srgb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latin typeface="Century Gothic" panose="020B0502020202020204" pitchFamily="34" charset="0"/>
              </a:rPr>
              <a:t>Objectifs :</a:t>
            </a:r>
          </a:p>
          <a:p>
            <a:endParaRPr lang="fr-FR" sz="2400" dirty="0" smtClean="0">
              <a:latin typeface="Century Gothic" panose="020B0502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 smtClean="0">
                <a:latin typeface="Century Gothic" panose="020B0502020202020204" pitchFamily="34" charset="0"/>
              </a:rPr>
              <a:t>Élaborer une analyse complète à partir d’un objectif écologique portant sur des données de distribution spatiale d’un processus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Century Gothic" panose="020B0502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 smtClean="0">
                <a:latin typeface="Century Gothic" panose="020B0502020202020204" pitchFamily="34" charset="0"/>
              </a:rPr>
              <a:t>Repérer les problèmes et y remédier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Century Gothic" panose="020B0502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 smtClean="0">
                <a:latin typeface="Century Gothic" panose="020B0502020202020204" pitchFamily="34" charset="0"/>
              </a:rPr>
              <a:t>Présenter les choix méthodologiques et les résultats</a:t>
            </a:r>
            <a:endParaRPr lang="fr-FR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6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19953" y="555813"/>
            <a:ext cx="3048000" cy="461665"/>
          </a:xfrm>
          <a:prstGeom prst="rect">
            <a:avLst/>
          </a:prstGeom>
          <a:solidFill>
            <a:srgbClr val="D6DCE5">
              <a:alpha val="60000"/>
            </a:srgb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latin typeface="Century Gothic" panose="020B0502020202020204" pitchFamily="34" charset="0"/>
              </a:rPr>
              <a:t>Jeu de données 1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921624" y="555812"/>
            <a:ext cx="3048000" cy="461665"/>
          </a:xfrm>
          <a:prstGeom prst="rect">
            <a:avLst/>
          </a:prstGeom>
          <a:solidFill>
            <a:srgbClr val="D6DCE5">
              <a:alpha val="60000"/>
            </a:srgb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u="sng" dirty="0" smtClean="0">
                <a:latin typeface="Century Gothic" panose="020B0502020202020204" pitchFamily="34" charset="0"/>
              </a:rPr>
              <a:t>Jeu de données 2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4" r="24902"/>
          <a:stretch/>
        </p:blipFill>
        <p:spPr>
          <a:xfrm>
            <a:off x="519954" y="1219200"/>
            <a:ext cx="3047356" cy="52353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" r="24608" b="49150"/>
          <a:stretch/>
        </p:blipFill>
        <p:spPr>
          <a:xfrm rot="16200000">
            <a:off x="3730717" y="2723778"/>
            <a:ext cx="5235388" cy="222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6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50553" y="1498853"/>
            <a:ext cx="69880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Century Gothic" panose="020B0502020202020204" pitchFamily="34" charset="0"/>
              </a:rPr>
              <a:t>1: définir la question</a:t>
            </a:r>
          </a:p>
          <a:p>
            <a:endParaRPr lang="fr-FR" sz="2000" dirty="0" smtClean="0">
              <a:latin typeface="Century Gothic" panose="020B0502020202020204" pitchFamily="34" charset="0"/>
            </a:endParaRPr>
          </a:p>
          <a:p>
            <a:r>
              <a:rPr lang="fr-FR" sz="2000" dirty="0" smtClean="0">
                <a:latin typeface="Century Gothic" panose="020B0502020202020204" pitchFamily="34" charset="0"/>
              </a:rPr>
              <a:t>2: élaborer les hypothèses et le modèle </a:t>
            </a:r>
          </a:p>
          <a:p>
            <a:endParaRPr lang="fr-FR" sz="2000" dirty="0">
              <a:latin typeface="Century Gothic" panose="020B0502020202020204" pitchFamily="34" charset="0"/>
            </a:endParaRPr>
          </a:p>
          <a:p>
            <a:r>
              <a:rPr lang="fr-FR" sz="2000" dirty="0" smtClean="0">
                <a:latin typeface="Century Gothic" panose="020B0502020202020204" pitchFamily="34" charset="0"/>
              </a:rPr>
              <a:t>3: explorer les données</a:t>
            </a:r>
          </a:p>
          <a:p>
            <a:endParaRPr lang="fr-FR" sz="2000" dirty="0">
              <a:latin typeface="Century Gothic" panose="020B0502020202020204" pitchFamily="34" charset="0"/>
            </a:endParaRPr>
          </a:p>
          <a:p>
            <a:r>
              <a:rPr lang="fr-FR" sz="2000" dirty="0" smtClean="0">
                <a:latin typeface="Century Gothic" panose="020B0502020202020204" pitchFamily="34" charset="0"/>
              </a:rPr>
              <a:t>4: élaborer le modèle</a:t>
            </a:r>
          </a:p>
          <a:p>
            <a:endParaRPr lang="fr-FR" sz="2000" dirty="0">
              <a:latin typeface="Century Gothic" panose="020B0502020202020204" pitchFamily="34" charset="0"/>
            </a:endParaRPr>
          </a:p>
          <a:p>
            <a:r>
              <a:rPr lang="fr-FR" sz="2000" dirty="0" smtClean="0">
                <a:latin typeface="Century Gothic" panose="020B0502020202020204" pitchFamily="34" charset="0"/>
              </a:rPr>
              <a:t>5: explorer les résultats</a:t>
            </a:r>
          </a:p>
          <a:p>
            <a:endParaRPr lang="fr-FR" sz="2000" dirty="0">
              <a:latin typeface="Century Gothic" panose="020B0502020202020204" pitchFamily="34" charset="0"/>
            </a:endParaRPr>
          </a:p>
          <a:p>
            <a:r>
              <a:rPr lang="fr-FR" sz="2000" dirty="0" smtClean="0">
                <a:latin typeface="Century Gothic" panose="020B0502020202020204" pitchFamily="34" charset="0"/>
              </a:rPr>
              <a:t>6: préparer une restitution  </a:t>
            </a:r>
            <a:endParaRPr lang="fr-FR" sz="2000" dirty="0" smtClean="0">
              <a:latin typeface="Century Gothic" panose="020B0502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977153" y="5181600"/>
            <a:ext cx="5163671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33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1647" y="-127702"/>
            <a:ext cx="10488706" cy="69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9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947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4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643" y="0"/>
            <a:ext cx="10478886" cy="741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4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28" y="87404"/>
            <a:ext cx="6966977" cy="65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2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617035" y="646771"/>
            <a:ext cx="698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Century Gothic" panose="020B0502020202020204" pitchFamily="34" charset="0"/>
              </a:rPr>
              <a:t>Processus écologiques spatiaux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813823" y="1527716"/>
            <a:ext cx="6988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Century Gothic" panose="020B0502020202020204" pitchFamily="34" charset="0"/>
              </a:rPr>
              <a:t>Distributions d’espèces</a:t>
            </a:r>
          </a:p>
          <a:p>
            <a:r>
              <a:rPr lang="fr-FR" sz="2000" dirty="0" smtClean="0">
                <a:latin typeface="Century Gothic" panose="020B0502020202020204" pitchFamily="34" charset="0"/>
              </a:rPr>
              <a:t>Variations géographiques d’indices écologiques</a:t>
            </a:r>
          </a:p>
          <a:p>
            <a:r>
              <a:rPr lang="fr-FR" sz="2000" dirty="0" smtClean="0">
                <a:latin typeface="Century Gothic" panose="020B0502020202020204" pitchFamily="34" charset="0"/>
              </a:rPr>
              <a:t>Cartographie prédictive d’une variable</a:t>
            </a:r>
          </a:p>
          <a:p>
            <a:r>
              <a:rPr lang="fr-FR" sz="2000" dirty="0" smtClean="0">
                <a:latin typeface="Century Gothic" panose="020B0502020202020204" pitchFamily="34" charset="0"/>
              </a:rPr>
              <a:t>…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1918009" y="1338147"/>
            <a:ext cx="0" cy="156860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-78061" y="3510322"/>
            <a:ext cx="698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Century Gothic" panose="020B0502020202020204" pitchFamily="34" charset="0"/>
              </a:rPr>
              <a:t>Problèmes méthodologiques récurrents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813823" y="4519960"/>
            <a:ext cx="69880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Century Gothic" panose="020B0502020202020204" pitchFamily="34" charset="0"/>
              </a:rPr>
              <a:t>Autocorrélation spatiale</a:t>
            </a:r>
          </a:p>
          <a:p>
            <a:r>
              <a:rPr lang="fr-FR" sz="2000" dirty="0" smtClean="0">
                <a:latin typeface="Century Gothic" panose="020B0502020202020204" pitchFamily="34" charset="0"/>
              </a:rPr>
              <a:t>Hétérogénéité d’échantillonnage</a:t>
            </a:r>
          </a:p>
          <a:p>
            <a:r>
              <a:rPr lang="fr-FR" sz="2000" dirty="0" smtClean="0">
                <a:latin typeface="Century Gothic" panose="020B0502020202020204" pitchFamily="34" charset="0"/>
              </a:rPr>
              <a:t>Processus spatiaux implicites</a:t>
            </a:r>
          </a:p>
          <a:p>
            <a:r>
              <a:rPr lang="fr-FR" sz="2000" dirty="0" smtClean="0">
                <a:latin typeface="Century Gothic" panose="020B0502020202020204" pitchFamily="34" charset="0"/>
              </a:rPr>
              <a:t>Faible ajustement</a:t>
            </a:r>
          </a:p>
          <a:p>
            <a:r>
              <a:rPr lang="fr-FR" sz="2000" dirty="0" smtClean="0">
                <a:latin typeface="Century Gothic" panose="020B0502020202020204" pitchFamily="34" charset="0"/>
              </a:rPr>
              <a:t>…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847384" y="4427035"/>
            <a:ext cx="0" cy="156860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8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62141" y="386795"/>
            <a:ext cx="6988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entury Gothic" panose="020B0502020202020204" pitchFamily="34" charset="0"/>
              </a:rPr>
              <a:t>Qu’est-ce que je veux faire? </a:t>
            </a:r>
          </a:p>
          <a:p>
            <a:pPr algn="ctr"/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400" dirty="0" smtClean="0">
                <a:latin typeface="Century Gothic" panose="020B0502020202020204" pitchFamily="34" charset="0"/>
              </a:rPr>
              <a:t>Expliquer?</a:t>
            </a:r>
          </a:p>
          <a:p>
            <a:pPr algn="ctr"/>
            <a:r>
              <a:rPr lang="fr-FR" sz="2400" dirty="0" smtClean="0">
                <a:latin typeface="Century Gothic" panose="020B0502020202020204" pitchFamily="34" charset="0"/>
              </a:rPr>
              <a:t>Prédire?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62141" y="2412818"/>
            <a:ext cx="6988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entury Gothic" panose="020B0502020202020204" pitchFamily="34" charset="0"/>
              </a:rPr>
              <a:t>Avec quel type de données?</a:t>
            </a:r>
          </a:p>
          <a:p>
            <a:pPr algn="ctr"/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400" dirty="0" err="1" smtClean="0">
                <a:latin typeface="Century Gothic" panose="020B0502020202020204" pitchFamily="34" charset="0"/>
              </a:rPr>
              <a:t>Protocolées</a:t>
            </a:r>
            <a:r>
              <a:rPr lang="fr-FR" sz="2400" dirty="0" smtClean="0">
                <a:latin typeface="Century Gothic" panose="020B0502020202020204" pitchFamily="34" charset="0"/>
              </a:rPr>
              <a:t>?</a:t>
            </a:r>
          </a:p>
          <a:p>
            <a:pPr algn="ctr"/>
            <a:r>
              <a:rPr lang="fr-FR" sz="2400" dirty="0" smtClean="0">
                <a:latin typeface="Century Gothic" panose="020B0502020202020204" pitchFamily="34" charset="0"/>
              </a:rPr>
              <a:t>Opportunistes?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62141" y="4555383"/>
            <a:ext cx="6988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latin typeface="Century Gothic" panose="020B0502020202020204" pitchFamily="34" charset="0"/>
              </a:rPr>
              <a:t>Quelle information est disponible?</a:t>
            </a:r>
          </a:p>
          <a:p>
            <a:pPr algn="ctr"/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400" dirty="0" smtClean="0">
                <a:latin typeface="Century Gothic" panose="020B0502020202020204" pitchFamily="34" charset="0"/>
              </a:rPr>
              <a:t>Mesures quantitatives?</a:t>
            </a:r>
          </a:p>
          <a:p>
            <a:pPr algn="ctr"/>
            <a:r>
              <a:rPr lang="fr-FR" sz="2400" dirty="0" smtClean="0">
                <a:latin typeface="Century Gothic" panose="020B0502020202020204" pitchFamily="34" charset="0"/>
              </a:rPr>
              <a:t>Présence-absence?</a:t>
            </a:r>
          </a:p>
          <a:p>
            <a:pPr algn="ctr"/>
            <a:r>
              <a:rPr lang="fr-FR" sz="2400" dirty="0" smtClean="0">
                <a:latin typeface="Century Gothic" panose="020B0502020202020204" pitchFamily="34" charset="0"/>
              </a:rPr>
              <a:t>Absence seule?</a:t>
            </a:r>
          </a:p>
        </p:txBody>
      </p:sp>
    </p:spTree>
    <p:extLst>
      <p:ext uri="{BB962C8B-B14F-4D97-AF65-F5344CB8AC3E}">
        <p14:creationId xmlns:p14="http://schemas.microsoft.com/office/powerpoint/2010/main" val="269839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7765D-F622-4BC4-AC55-80A3CC4A834C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07751"/>
            <a:ext cx="6000750" cy="505024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442" y="119116"/>
            <a:ext cx="5143500" cy="16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293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219</Words>
  <Application>Microsoft Office PowerPoint</Application>
  <PresentationFormat>Affichage à l'écran (4:3)</PresentationFormat>
  <Paragraphs>74</Paragraphs>
  <Slides>13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Wingdings</vt:lpstr>
      <vt:lpstr>Thème Office</vt:lpstr>
      <vt:lpstr>Analyse statistique  de données pour les écologues niveau 3 – module de perfectionnement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statistique  de données pour les écologues niveau 3 – module de perfectionnement</dc:title>
  <dc:creator>JYB</dc:creator>
  <cp:lastModifiedBy>JYB</cp:lastModifiedBy>
  <cp:revision>17</cp:revision>
  <dcterms:created xsi:type="dcterms:W3CDTF">2023-03-18T18:23:50Z</dcterms:created>
  <dcterms:modified xsi:type="dcterms:W3CDTF">2023-03-18T19:17:44Z</dcterms:modified>
</cp:coreProperties>
</file>